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407" r:id="rId4"/>
    <p:sldId id="370" r:id="rId5"/>
    <p:sldId id="330" r:id="rId6"/>
    <p:sldId id="333" r:id="rId7"/>
    <p:sldId id="334" r:id="rId8"/>
    <p:sldId id="338" r:id="rId9"/>
    <p:sldId id="335" r:id="rId10"/>
    <p:sldId id="336" r:id="rId11"/>
    <p:sldId id="337" r:id="rId12"/>
    <p:sldId id="351" r:id="rId13"/>
    <p:sldId id="369" r:id="rId14"/>
    <p:sldId id="355" r:id="rId15"/>
    <p:sldId id="339" r:id="rId16"/>
    <p:sldId id="392" r:id="rId17"/>
    <p:sldId id="356" r:id="rId18"/>
    <p:sldId id="349" r:id="rId19"/>
    <p:sldId id="350" r:id="rId20"/>
    <p:sldId id="274" r:id="rId21"/>
    <p:sldId id="346" r:id="rId22"/>
    <p:sldId id="347" r:id="rId23"/>
    <p:sldId id="264" r:id="rId24"/>
    <p:sldId id="353" r:id="rId25"/>
    <p:sldId id="445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443" r:id="rId35"/>
    <p:sldId id="260" r:id="rId36"/>
    <p:sldId id="266" r:id="rId37"/>
    <p:sldId id="365" r:id="rId38"/>
    <p:sldId id="263" r:id="rId39"/>
    <p:sldId id="262" r:id="rId40"/>
    <p:sldId id="387" r:id="rId41"/>
    <p:sldId id="354" r:id="rId42"/>
    <p:sldId id="366" r:id="rId43"/>
    <p:sldId id="288" r:id="rId44"/>
    <p:sldId id="367" r:id="rId45"/>
    <p:sldId id="371" r:id="rId46"/>
    <p:sldId id="372" r:id="rId47"/>
    <p:sldId id="373" r:id="rId48"/>
    <p:sldId id="285" r:id="rId49"/>
    <p:sldId id="286" r:id="rId50"/>
    <p:sldId id="326" r:id="rId51"/>
    <p:sldId id="287" r:id="rId52"/>
    <p:sldId id="289" r:id="rId53"/>
    <p:sldId id="290" r:id="rId54"/>
    <p:sldId id="294" r:id="rId55"/>
    <p:sldId id="291" r:id="rId56"/>
    <p:sldId id="318" r:id="rId57"/>
    <p:sldId id="319" r:id="rId58"/>
    <p:sldId id="436" r:id="rId59"/>
    <p:sldId id="292" r:id="rId60"/>
    <p:sldId id="293" r:id="rId61"/>
    <p:sldId id="413" r:id="rId62"/>
    <p:sldId id="321" r:id="rId63"/>
    <p:sldId id="388" r:id="rId64"/>
    <p:sldId id="374" r:id="rId65"/>
    <p:sldId id="438" r:id="rId66"/>
    <p:sldId id="375" r:id="rId67"/>
    <p:sldId id="298" r:id="rId68"/>
    <p:sldId id="378" r:id="rId69"/>
    <p:sldId id="380" r:id="rId70"/>
    <p:sldId id="376" r:id="rId71"/>
    <p:sldId id="379" r:id="rId72"/>
    <p:sldId id="377" r:id="rId73"/>
    <p:sldId id="393" r:id="rId74"/>
    <p:sldId id="384" r:id="rId75"/>
    <p:sldId id="305" r:id="rId76"/>
    <p:sldId id="382" r:id="rId77"/>
    <p:sldId id="381" r:id="rId78"/>
    <p:sldId id="394" r:id="rId79"/>
    <p:sldId id="385" r:id="rId80"/>
    <p:sldId id="312" r:id="rId81"/>
    <p:sldId id="396" r:id="rId82"/>
    <p:sldId id="308" r:id="rId83"/>
    <p:sldId id="310" r:id="rId84"/>
    <p:sldId id="313" r:id="rId85"/>
    <p:sldId id="309" r:id="rId86"/>
    <p:sldId id="311" r:id="rId87"/>
    <p:sldId id="395" r:id="rId88"/>
    <p:sldId id="414" r:id="rId89"/>
    <p:sldId id="386" r:id="rId90"/>
    <p:sldId id="322" r:id="rId91"/>
    <p:sldId id="398" r:id="rId92"/>
    <p:sldId id="399" r:id="rId93"/>
    <p:sldId id="416" r:id="rId94"/>
    <p:sldId id="400" r:id="rId95"/>
    <p:sldId id="417" r:id="rId96"/>
    <p:sldId id="402" r:id="rId97"/>
    <p:sldId id="397" r:id="rId98"/>
    <p:sldId id="401" r:id="rId99"/>
    <p:sldId id="444" r:id="rId100"/>
    <p:sldId id="406" r:id="rId101"/>
    <p:sldId id="408" r:id="rId102"/>
    <p:sldId id="403" r:id="rId103"/>
    <p:sldId id="412" r:id="rId104"/>
    <p:sldId id="410" r:id="rId105"/>
    <p:sldId id="409" r:id="rId106"/>
    <p:sldId id="411" r:id="rId107"/>
    <p:sldId id="404" r:id="rId108"/>
    <p:sldId id="418" r:id="rId109"/>
    <p:sldId id="419" r:id="rId110"/>
    <p:sldId id="405" r:id="rId111"/>
    <p:sldId id="440" r:id="rId112"/>
    <p:sldId id="442" r:id="rId113"/>
    <p:sldId id="420" r:id="rId114"/>
    <p:sldId id="439" r:id="rId115"/>
    <p:sldId id="421" r:id="rId116"/>
    <p:sldId id="423" r:id="rId117"/>
    <p:sldId id="424" r:id="rId118"/>
    <p:sldId id="422" r:id="rId119"/>
    <p:sldId id="426" r:id="rId120"/>
    <p:sldId id="428" r:id="rId121"/>
    <p:sldId id="427" r:id="rId122"/>
    <p:sldId id="430" r:id="rId123"/>
    <p:sldId id="429" r:id="rId124"/>
    <p:sldId id="434" r:id="rId125"/>
    <p:sldId id="432" r:id="rId126"/>
    <p:sldId id="433" r:id="rId127"/>
    <p:sldId id="352" r:id="rId128"/>
    <p:sldId id="435" r:id="rId129"/>
    <p:sldId id="415" r:id="rId130"/>
    <p:sldId id="437" r:id="rId131"/>
    <p:sldId id="368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7772400" cy="1466850"/>
          </a:xfrm>
        </p:spPr>
        <p:txBody>
          <a:bodyPr/>
          <a:lstStyle/>
          <a:p>
            <a:r>
              <a:rPr lang="en-US" dirty="0"/>
              <a:t>The Skies Down Under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762000"/>
          </a:xfrm>
        </p:spPr>
        <p:txBody>
          <a:bodyPr/>
          <a:lstStyle/>
          <a:p>
            <a:r>
              <a:rPr lang="en-US" dirty="0"/>
              <a:t>Australia 2015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76400" y="3505200"/>
            <a:ext cx="640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Alan, Gordon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Larry’s marvelous adventure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 descr="http://ozsky.org/Gallery/OzSky2015Grou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0" name="AutoShape 4" descr="http://ozsky.org/Gallery/OzSky2015Grou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263" name="Picture 7" descr="C:\alan\work\ozsky15-taas\group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528"/>
            <a:ext cx="9225774" cy="61466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pice.wa.edu.au/wp-content/uploads/2012/05/NGC5128_L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-381000"/>
            <a:ext cx="7620000" cy="762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9800" y="6096000"/>
            <a:ext cx="2253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Centaurus</a:t>
            </a:r>
            <a:r>
              <a:rPr lang="en-US" dirty="0">
                <a:solidFill>
                  <a:schemeClr val="bg1"/>
                </a:solidFill>
              </a:rPr>
              <a:t> 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hamburger galaxy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Centaurus</a:t>
            </a:r>
            <a:r>
              <a:rPr lang="en-US" dirty="0"/>
              <a:t>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Hamburger Galaxy </a:t>
            </a:r>
          </a:p>
          <a:p>
            <a:r>
              <a:rPr lang="en-US" dirty="0"/>
              <a:t>Unclear if </a:t>
            </a:r>
            <a:r>
              <a:rPr lang="en-US" dirty="0" err="1"/>
              <a:t>lenticular</a:t>
            </a:r>
            <a:r>
              <a:rPr lang="en-US" dirty="0"/>
              <a:t> or elliptical</a:t>
            </a:r>
          </a:p>
          <a:p>
            <a:r>
              <a:rPr lang="en-US" dirty="0"/>
              <a:t>Distance ~13 million light years</a:t>
            </a:r>
          </a:p>
          <a:p>
            <a:r>
              <a:rPr lang="en-US" dirty="0"/>
              <a:t>Super massive black hole – 55 million solar mass</a:t>
            </a:r>
          </a:p>
          <a:p>
            <a:r>
              <a:rPr lang="en-US" dirty="0"/>
              <a:t>Diameter 60 thousand LY (Milky way 100 to 180 thousand LY)</a:t>
            </a:r>
          </a:p>
          <a:p>
            <a:r>
              <a:rPr lang="en-US" dirty="0" err="1"/>
              <a:t>Mag</a:t>
            </a:r>
            <a:r>
              <a:rPr lang="en-US" dirty="0"/>
              <a:t> 6.8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Centau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733800" y="18288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apod.nasa.gov/apod/image/0705/m13_tvdav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59799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772400" y="586740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Messier 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228600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1.5 deg high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media-cache-ak0.pinimg.com/originals/9f/26/48/9f264822d86c6545735ff88621f4fb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22017"/>
            <a:ext cx="8686800" cy="68800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96200" y="60592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Omega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Centaurus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228600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1.5 deg high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annesastronomynews.com/wp-content/uploads/2012/02/47-Tucanae-by-Michael-Sidon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399" y="-7144"/>
            <a:ext cx="7315199" cy="68651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34200" y="6324600"/>
            <a:ext cx="124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47 </a:t>
            </a:r>
            <a:r>
              <a:rPr lang="en-US" dirty="0" err="1">
                <a:solidFill>
                  <a:schemeClr val="bg1"/>
                </a:solidFill>
              </a:rPr>
              <a:t>Tucanae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228600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1.5 deg high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Omega Centauri and 47 </a:t>
            </a:r>
            <a:r>
              <a:rPr lang="en-US" dirty="0" err="1"/>
              <a:t>Tuc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 13  </a:t>
            </a:r>
            <a:r>
              <a:rPr lang="en-US" dirty="0" err="1"/>
              <a:t>Mag</a:t>
            </a:r>
            <a:r>
              <a:rPr lang="en-US" dirty="0"/>
              <a:t> 5.8, 3.4’  Class V</a:t>
            </a:r>
          </a:p>
          <a:p>
            <a:r>
              <a:rPr lang="en-US" dirty="0"/>
              <a:t>Omega Centauri </a:t>
            </a:r>
            <a:r>
              <a:rPr lang="en-US" dirty="0" err="1"/>
              <a:t>Mag</a:t>
            </a:r>
            <a:r>
              <a:rPr lang="en-US" dirty="0"/>
              <a:t> 3.7, 10’ – about 6.9 times brighter than M13.  Class VIII</a:t>
            </a:r>
          </a:p>
          <a:p>
            <a:r>
              <a:rPr lang="en-US" dirty="0"/>
              <a:t>47 </a:t>
            </a:r>
            <a:r>
              <a:rPr lang="en-US" dirty="0" err="1"/>
              <a:t>Tucanae</a:t>
            </a:r>
            <a:r>
              <a:rPr lang="en-US" dirty="0"/>
              <a:t> </a:t>
            </a:r>
            <a:r>
              <a:rPr lang="en-US" dirty="0" err="1"/>
              <a:t>Mag</a:t>
            </a:r>
            <a:r>
              <a:rPr lang="en-US" dirty="0"/>
              <a:t> 3.9, 6.3’ – about 5.7 times </a:t>
            </a:r>
            <a:r>
              <a:rPr lang="en-US" dirty="0" err="1"/>
              <a:t>brigher</a:t>
            </a:r>
            <a:r>
              <a:rPr lang="en-US" dirty="0"/>
              <a:t> than M 13.  Class III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Centau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876800" y="21336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c/c3/A_Snapshot_of_the_Jewel_Box_cluster_with_the_ESO_VL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4025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00800" y="6248400"/>
            <a:ext cx="150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Jewel Box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Jewel box and Coal Sack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Coal Sack – Around 1X1 degree (reference moon)</a:t>
            </a:r>
          </a:p>
          <a:p>
            <a:r>
              <a:rPr lang="en-US" dirty="0"/>
              <a:t>Jewel Box - John Hershel: A casket of variously colored precious stones</a:t>
            </a:r>
          </a:p>
          <a:p>
            <a:r>
              <a:rPr lang="en-US" dirty="0"/>
              <a:t>Absolutely stunning open cluster</a:t>
            </a:r>
          </a:p>
          <a:p>
            <a:r>
              <a:rPr lang="en-US" dirty="0"/>
              <a:t>Reminds me of Orion</a:t>
            </a:r>
          </a:p>
          <a:p>
            <a:r>
              <a:rPr lang="en-US" dirty="0"/>
              <a:t>10’, </a:t>
            </a:r>
            <a:r>
              <a:rPr lang="en-US" dirty="0" err="1"/>
              <a:t>mag</a:t>
            </a:r>
            <a:r>
              <a:rPr lang="en-US" dirty="0"/>
              <a:t> 4.2</a:t>
            </a:r>
          </a:p>
          <a:p>
            <a:r>
              <a:rPr lang="en-US" dirty="0"/>
              <a:t>To my eyes, belt stars are blue, white and red</a:t>
            </a:r>
          </a:p>
          <a:p>
            <a:r>
              <a:rPr lang="en-US" dirty="0"/>
              <a:t>As per “Night Sky </a:t>
            </a:r>
            <a:r>
              <a:rPr lang="en-US" dirty="0" err="1"/>
              <a:t>Obervers</a:t>
            </a:r>
            <a:r>
              <a:rPr lang="en-US" dirty="0"/>
              <a:t> Guide”, (belt is) Yellow, subdued green, rich Orange, and yellow, white, blue or green, and ruby red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2" descr="http://ozsky.org/Gallery/OzSky201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4" name="AutoShape 4" descr="http://ozsky.org/Gallery/OzSky201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9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Centau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6705600" y="2286000"/>
            <a:ext cx="457200" cy="9144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7391400" y="1981200"/>
            <a:ext cx="457200" cy="9144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-WildChick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51" y="0"/>
            <a:ext cx="91092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6041" y="6096000"/>
            <a:ext cx="174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Running Chicken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Nebula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southernskyphoto.com/southern_sky/images/southern_pleiades_ic_2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0908" y="380999"/>
            <a:ext cx="9603508" cy="6338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48600" y="5943600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Southern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Pleiades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chicken nebula</a:t>
            </a:r>
          </a:p>
          <a:p>
            <a:pPr lvl="1"/>
            <a:r>
              <a:rPr lang="en-US" dirty="0"/>
              <a:t> IC 2944</a:t>
            </a:r>
          </a:p>
          <a:p>
            <a:pPr lvl="1"/>
            <a:r>
              <a:rPr lang="en-US" dirty="0"/>
              <a:t>Amateur picture, modified to black/white</a:t>
            </a:r>
          </a:p>
          <a:p>
            <a:r>
              <a:rPr lang="en-US" dirty="0"/>
              <a:t>Southern Pleiades</a:t>
            </a:r>
          </a:p>
          <a:p>
            <a:pPr lvl="1"/>
            <a:r>
              <a:rPr lang="en-US" dirty="0"/>
              <a:t>IC 2602 </a:t>
            </a:r>
          </a:p>
          <a:p>
            <a:pPr lvl="1"/>
            <a:r>
              <a:rPr lang="en-US" dirty="0"/>
              <a:t>About 60 stars, </a:t>
            </a:r>
            <a:r>
              <a:rPr lang="en-US" dirty="0" err="1"/>
              <a:t>mag</a:t>
            </a:r>
            <a:r>
              <a:rPr lang="en-US" dirty="0"/>
              <a:t> 1.9, about 50’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Centau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248400" y="10668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AutoShape 2" descr="https://upload.wikimedia.org/wikipedia/commons/a/a7/Nebulosa_de_Eta_Carinae_o_NGC_337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0" name="AutoShape 4" descr="https://upload.wikimedia.org/wikipedia/commons/a/a7/Nebulosa_de_Eta_Carinae_o_NGC_337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2342" name="Picture 6" descr="https://upload.wikimedia.org/wikipedia/commons/thumb/a/a7/Nebulosa_de_Eta_Carinae_o_NGC_3372.jpg/993px-Nebulosa_de_Eta_Carinae_o_NGC_3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-381000"/>
            <a:ext cx="7467600" cy="77007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67600" y="6096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Carinae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Nebula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farnham-as.co.uk/wp-content/uploads/2013/05/4.-Eta-Carinae-Keyhole-Nebula-tex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228600"/>
            <a:ext cx="9753600" cy="64770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s://upload.wikimedia.org/wikipedia/commons/3/33/NGC_337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1371600"/>
            <a:ext cx="9220200" cy="4462577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Eta </a:t>
            </a:r>
            <a:r>
              <a:rPr lang="en-US" dirty="0" err="1"/>
              <a:t>Carinae</a:t>
            </a:r>
            <a:r>
              <a:rPr lang="en-US" dirty="0"/>
              <a:t> nebula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NGC 3372</a:t>
            </a:r>
          </a:p>
          <a:p>
            <a:r>
              <a:rPr lang="en-US" dirty="0"/>
              <a:t>Huge OB association nebula (association of OB stars)</a:t>
            </a:r>
          </a:p>
          <a:p>
            <a:r>
              <a:rPr lang="en-US" dirty="0" err="1"/>
              <a:t>Mag</a:t>
            </a:r>
            <a:r>
              <a:rPr lang="en-US" dirty="0"/>
              <a:t> 1, can be seen with the naked eye</a:t>
            </a:r>
          </a:p>
          <a:p>
            <a:r>
              <a:rPr lang="en-US" dirty="0"/>
              <a:t>2 degrees by 2 degrees (the moon is .5 by .5)</a:t>
            </a:r>
          </a:p>
          <a:p>
            <a:r>
              <a:rPr lang="en-US" dirty="0"/>
              <a:t>The keyhole nebula, NGC 3324, is a famous dark nebula.  The star, Eta </a:t>
            </a:r>
            <a:r>
              <a:rPr lang="en-US" dirty="0" err="1"/>
              <a:t>Carinae</a:t>
            </a:r>
            <a:r>
              <a:rPr lang="en-US" dirty="0"/>
              <a:t> is at the tail of it.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s://upload.wikimedia.org/wikipedia/commons/thumb/f/fc/Eta_Carinae.jpg/1025px-Eta_Carin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-1066800"/>
            <a:ext cx="8313909" cy="8305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99750" y="5934670"/>
            <a:ext cx="1944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Homunculus 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Eta </a:t>
            </a:r>
            <a:r>
              <a:rPr lang="en-US" dirty="0" err="1">
                <a:solidFill>
                  <a:schemeClr val="bg1"/>
                </a:solidFill>
              </a:rPr>
              <a:t>Carinae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 Hubble sees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/>
              <a:t>Getting there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hysics.umd.edu/rgroups/am/etacar/etagbw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362200"/>
            <a:ext cx="4572000" cy="228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99750" y="5934670"/>
            <a:ext cx="1944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Homunculus 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Eta </a:t>
            </a:r>
            <a:r>
              <a:rPr lang="en-US" dirty="0" err="1">
                <a:solidFill>
                  <a:schemeClr val="bg1"/>
                </a:solidFill>
              </a:rPr>
              <a:t>Carinae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 I saw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Homunculus in Eta </a:t>
            </a:r>
            <a:r>
              <a:rPr lang="en-US" dirty="0" err="1"/>
              <a:t>Carinae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Bipolar emission and reflection nebula</a:t>
            </a:r>
          </a:p>
          <a:p>
            <a:r>
              <a:rPr lang="en-US" dirty="0"/>
              <a:t>7,500 light years away</a:t>
            </a:r>
          </a:p>
          <a:p>
            <a:r>
              <a:rPr lang="en-US" dirty="0"/>
              <a:t>Two lobes about 5” each</a:t>
            </a:r>
          </a:p>
          <a:p>
            <a:r>
              <a:rPr lang="en-US" dirty="0"/>
              <a:t>Brightest object in sky at mid IR wavelengths</a:t>
            </a:r>
          </a:p>
          <a:p>
            <a:r>
              <a:rPr lang="en-US" dirty="0"/>
              <a:t>Enormous near supernova explosion, visible here in 1841, briefly second brightest star</a:t>
            </a:r>
          </a:p>
          <a:p>
            <a:r>
              <a:rPr lang="en-US" dirty="0"/>
              <a:t>What I saw – two lobes, one obvious jet.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ngm.nationalgeographic.com/2011/12/magellanic-clouds/img/01-magellanic-clouds-milky-way-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880241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9800" y="6135469"/>
            <a:ext cx="2976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</a:t>
            </a:r>
            <a:r>
              <a:rPr lang="en-US" dirty="0" err="1">
                <a:solidFill>
                  <a:schemeClr val="bg1"/>
                </a:solidFill>
              </a:rPr>
              <a:t>Magellanic</a:t>
            </a:r>
            <a:r>
              <a:rPr lang="en-US" dirty="0">
                <a:solidFill>
                  <a:schemeClr val="bg1"/>
                </a:solidFill>
              </a:rPr>
              <a:t> Cloud (LMC)</a:t>
            </a:r>
          </a:p>
          <a:p>
            <a:r>
              <a:rPr lang="en-US" dirty="0">
                <a:solidFill>
                  <a:schemeClr val="bg1"/>
                </a:solidFill>
              </a:rPr>
              <a:t>Small </a:t>
            </a:r>
            <a:r>
              <a:rPr lang="en-US" dirty="0" err="1">
                <a:solidFill>
                  <a:schemeClr val="bg1"/>
                </a:solidFill>
              </a:rPr>
              <a:t>Magellanic</a:t>
            </a:r>
            <a:r>
              <a:rPr lang="en-US" dirty="0">
                <a:solidFill>
                  <a:schemeClr val="bg1"/>
                </a:solidFill>
              </a:rPr>
              <a:t> Cloud (SMC)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alan\Presentations\TAAS\OzSky15-LM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41" y="0"/>
            <a:ext cx="835831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5824" y="6248400"/>
            <a:ext cx="175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LMC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Tarantula nebula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members.iinet.net.au/~dahn/gallery/nebula/ngc2070/ngc2070_1000x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304800"/>
            <a:ext cx="9525000" cy="63436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010331" y="5943600"/>
            <a:ext cx="1057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Tarantula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Nebula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LMC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Nearby galaxy and satellite of the Milky Way</a:t>
            </a:r>
          </a:p>
          <a:p>
            <a:r>
              <a:rPr lang="en-US" dirty="0"/>
              <a:t>Considered a disrupted barred spiral galaxy (previously considered an irregular)</a:t>
            </a:r>
          </a:p>
          <a:p>
            <a:r>
              <a:rPr lang="en-US" dirty="0"/>
              <a:t>163 thousand light years away</a:t>
            </a:r>
          </a:p>
          <a:p>
            <a:r>
              <a:rPr lang="en-US" dirty="0"/>
              <a:t>14 thousand light years diameter (about 1/100 mass of MW)</a:t>
            </a:r>
          </a:p>
          <a:p>
            <a:r>
              <a:rPr lang="en-US" dirty="0" err="1"/>
              <a:t>Mag</a:t>
            </a:r>
            <a:r>
              <a:rPr lang="en-US" dirty="0"/>
              <a:t> 0.9, 11 deg X 9 degrees (20 times diameter of full moon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Tarantula Nebula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 II region, about 450 thousand solar masses</a:t>
            </a:r>
          </a:p>
          <a:p>
            <a:r>
              <a:rPr lang="en-US" dirty="0"/>
              <a:t>Located in the LMC, 160 thousand light years way</a:t>
            </a:r>
          </a:p>
          <a:p>
            <a:r>
              <a:rPr lang="en-US" dirty="0" err="1"/>
              <a:t>Mag</a:t>
            </a:r>
            <a:r>
              <a:rPr lang="en-US" dirty="0"/>
              <a:t> 8, 40’X25’</a:t>
            </a:r>
          </a:p>
          <a:p>
            <a:r>
              <a:rPr lang="en-US" dirty="0"/>
              <a:t>Extremely luminous.  If it was where the Orion nebula was, it would cast shadows</a:t>
            </a:r>
          </a:p>
          <a:p>
            <a:r>
              <a:rPr lang="en-US" dirty="0"/>
              <a:t>Supernova 1987A occurred in the outskirts of this nebula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weeks vacation</a:t>
            </a:r>
          </a:p>
          <a:p>
            <a:r>
              <a:rPr lang="en-US" dirty="0"/>
              <a:t>About $5000 to $6000 dollars</a:t>
            </a:r>
          </a:p>
          <a:p>
            <a:r>
              <a:rPr lang="en-US" dirty="0"/>
              <a:t>United Airlines, Economy Plus (4 more inches of leg room, about $300, worth every penny)</a:t>
            </a:r>
          </a:p>
          <a:p>
            <a:r>
              <a:rPr lang="en-US" dirty="0"/>
              <a:t>4 nights </a:t>
            </a:r>
            <a:r>
              <a:rPr lang="en-US" dirty="0" err="1"/>
              <a:t>Abis</a:t>
            </a:r>
            <a:r>
              <a:rPr lang="en-US" dirty="0"/>
              <a:t> Airport hotel</a:t>
            </a:r>
          </a:p>
          <a:p>
            <a:r>
              <a:rPr lang="en-US" dirty="0"/>
              <a:t>7 nights </a:t>
            </a:r>
            <a:r>
              <a:rPr lang="en-US" dirty="0" err="1"/>
              <a:t>Coona</a:t>
            </a:r>
            <a:endParaRPr lang="en-US" dirty="0"/>
          </a:p>
          <a:p>
            <a:r>
              <a:rPr lang="en-US" dirty="0"/>
              <a:t>1 night </a:t>
            </a:r>
            <a:r>
              <a:rPr lang="en-US" dirty="0" err="1"/>
              <a:t>Abis</a:t>
            </a:r>
            <a:r>
              <a:rPr lang="en-US" dirty="0"/>
              <a:t> Airport hotel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zSky 2015 Header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1600"/>
            <a:ext cx="8103444" cy="33528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/>
              <a:t>No longer subliminal Message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743200"/>
            <a:ext cx="82296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Mates, lets go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OzSky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Spring 2017!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eekendblitz.com/wp-content/uploads/2014/09/LAX-SY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-1"/>
            <a:ext cx="6858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/>
          <a:lstStyle/>
          <a:p>
            <a:r>
              <a:rPr lang="en-US" dirty="0"/>
              <a:t>Movie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229600" cy="205740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alan\pictures\2015 Australia\Gordon\Airplane\IMG_00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alan\pictures\2015 Australia\Larry\Australia 2015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Economy plus</a:t>
            </a:r>
          </a:p>
          <a:p>
            <a:r>
              <a:rPr lang="en-US" dirty="0"/>
              <a:t>Isle seat</a:t>
            </a:r>
          </a:p>
          <a:p>
            <a:r>
              <a:rPr lang="en-US" dirty="0" err="1"/>
              <a:t>Ipad</a:t>
            </a:r>
            <a:r>
              <a:rPr lang="en-US" dirty="0"/>
              <a:t> (with movies, books and </a:t>
            </a:r>
            <a:r>
              <a:rPr lang="en-US" dirty="0" err="1"/>
              <a:t>solitare</a:t>
            </a:r>
            <a:r>
              <a:rPr lang="en-US" dirty="0"/>
              <a:t> and Sky Safari)</a:t>
            </a:r>
          </a:p>
          <a:p>
            <a:r>
              <a:rPr lang="en-US" dirty="0"/>
              <a:t>Good ear buds that seal out noise</a:t>
            </a:r>
          </a:p>
          <a:p>
            <a:r>
              <a:rPr lang="en-US" dirty="0"/>
              <a:t>Snacks</a:t>
            </a:r>
          </a:p>
          <a:p>
            <a:r>
              <a:rPr lang="en-US" dirty="0"/>
              <a:t>Sanitary wipes.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/>
              <a:t>Sydney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ydneyBik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245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zSky 2015 Header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103444" cy="3352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alan\pictures\2015 Australia\IMG_21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7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Sydney Harbor Bridge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Built in 1932</a:t>
            </a:r>
          </a:p>
          <a:p>
            <a:r>
              <a:rPr lang="en-US" dirty="0"/>
              <a:t>Sixth longest spanning-arch bridge in the world, and tallest steel arch bridge (440 feet top to water).</a:t>
            </a:r>
          </a:p>
          <a:p>
            <a:r>
              <a:rPr lang="en-US" dirty="0"/>
              <a:t>Worlds widest long-span </a:t>
            </a:r>
            <a:r>
              <a:rPr lang="en-US" dirty="0" err="1"/>
              <a:t>bidge</a:t>
            </a:r>
            <a:r>
              <a:rPr lang="en-US" dirty="0"/>
              <a:t> until 2012, at 160 ft wide.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alan\pictures\2015 Australia\IMG_19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lan\pictures\2015 Australia\Alan\IMG_19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bc.net.au/news/image/4123496-3x2-940x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92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55978" y="5867400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Concert Hall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2,679 seats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251" y="5867400"/>
            <a:ext cx="247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Joan Sutherland Theater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1507 seats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alan\pictures\2015 Australia\Alan\IMG_21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alan\pictures\2015 Australia\Alan\IMG_20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alan\pictures\2015 Australia\Alan\IMG_20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alan\pictures\2015 Australia\Alan\IMG_19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Subliminal Message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2895600"/>
            <a:ext cx="82296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TAAS trip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OzSky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Spring 2017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alan\pictures\2015 Australia\Alan\IMG_20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alan\pictures\2015 Australia\Alan\IMG_20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alan\pictures\2015 Australia\Alan\IMG_2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Sydney Opera House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Danish architect </a:t>
            </a:r>
            <a:r>
              <a:rPr lang="en-US" dirty="0" err="1"/>
              <a:t>Jorn</a:t>
            </a:r>
            <a:r>
              <a:rPr lang="en-US" dirty="0"/>
              <a:t> </a:t>
            </a:r>
            <a:r>
              <a:rPr lang="en-US" dirty="0" err="1"/>
              <a:t>Utzon</a:t>
            </a:r>
            <a:endParaRPr lang="en-US" dirty="0"/>
          </a:p>
          <a:p>
            <a:r>
              <a:rPr lang="en-US" dirty="0" err="1"/>
              <a:t>Utzon</a:t>
            </a:r>
            <a:r>
              <a:rPr lang="en-US" dirty="0"/>
              <a:t> design rescued from 30 rejects</a:t>
            </a:r>
          </a:p>
          <a:p>
            <a:r>
              <a:rPr lang="en-US" dirty="0"/>
              <a:t>Design/build gone wrong.</a:t>
            </a:r>
          </a:p>
          <a:p>
            <a:r>
              <a:rPr lang="en-US" dirty="0"/>
              <a:t>Original estimate – 7 million dollars and 3 years</a:t>
            </a:r>
          </a:p>
          <a:p>
            <a:r>
              <a:rPr lang="en-US" dirty="0"/>
              <a:t>Final cost - $102 million (about $900 million in </a:t>
            </a:r>
            <a:r>
              <a:rPr lang="en-US" dirty="0" err="1"/>
              <a:t>todays</a:t>
            </a:r>
            <a:r>
              <a:rPr lang="en-US" dirty="0"/>
              <a:t> dollars and 10 years late</a:t>
            </a:r>
          </a:p>
          <a:p>
            <a:r>
              <a:rPr lang="en-US" dirty="0" err="1"/>
              <a:t>Utzon</a:t>
            </a:r>
            <a:r>
              <a:rPr lang="en-US" dirty="0"/>
              <a:t> resigned/ was fired in the middle of the project.</a:t>
            </a:r>
          </a:p>
          <a:p>
            <a:r>
              <a:rPr lang="en-US" dirty="0"/>
              <a:t>Much of the interior design had to be redone.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 House notes part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venues – Symphony house,  Opera house</a:t>
            </a:r>
          </a:p>
          <a:p>
            <a:r>
              <a:rPr lang="en-US" dirty="0"/>
              <a:t>This is the symphony house.</a:t>
            </a:r>
          </a:p>
          <a:p>
            <a:r>
              <a:rPr lang="en-US" dirty="0"/>
              <a:t>Original seating, current seating</a:t>
            </a:r>
          </a:p>
          <a:p>
            <a:r>
              <a:rPr lang="en-US" dirty="0"/>
              <a:t>Glass plates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alan\pictures\2015 Australia\IMG_18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alan\pictures\2015 Australia\IMG_19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alan\pictures\2015 Australia\Larry\Australia 2015 0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alan\pictures\2015 Australia\IMG_19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alan\pictures\2015 Australia\IMG_18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alan\Downloads\Austral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538" y="-695325"/>
            <a:ext cx="9363076" cy="82486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Sydney Observatory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Located on Observatory hill in Sydney</a:t>
            </a:r>
          </a:p>
          <a:p>
            <a:r>
              <a:rPr lang="en-US" dirty="0"/>
              <a:t>Built in the 1850’s</a:t>
            </a:r>
          </a:p>
          <a:p>
            <a:r>
              <a:rPr lang="en-US" dirty="0"/>
              <a:t>Primary responsibility was to show time in Sydney and the harbor</a:t>
            </a:r>
          </a:p>
          <a:p>
            <a:r>
              <a:rPr lang="en-US" dirty="0"/>
              <a:t>Ball drops at 1pm every day</a:t>
            </a:r>
          </a:p>
          <a:p>
            <a:r>
              <a:rPr lang="en-US" dirty="0"/>
              <a:t>An observatory employee, Col Draper, showed  us around Sydney, including </a:t>
            </a:r>
            <a:r>
              <a:rPr lang="en-US" dirty="0" err="1"/>
              <a:t>bondi</a:t>
            </a:r>
            <a:r>
              <a:rPr lang="en-US" dirty="0"/>
              <a:t> beach – TWICE!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alan\pictures\2015 Australia\Alan\IMG_19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dirty="0" err="1"/>
              <a:t>Coonabarabran</a:t>
            </a:r>
            <a:endParaRPr lang="en-US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alan\pictures\2015 Australia\IMG_23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alan\pictures\2015 Australia\Alan\IMG_26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lan\pictures\2015 Australia\Larry\Australia 2015 3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alan\pictures\2015 Australia\Larry\Australia 2015 3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alan\pictures\2015 Australia\Larry\Australia 2015 3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alan\pictures\2015 Australia\IMG_22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alan\pictures\2015 Australia\IMG_23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and When</a:t>
            </a:r>
            <a:br>
              <a:rPr lang="en-US" dirty="0"/>
            </a:br>
            <a:r>
              <a:rPr lang="en-US" dirty="0"/>
              <a:t>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733800"/>
          </a:xfrm>
        </p:spPr>
        <p:txBody>
          <a:bodyPr/>
          <a:lstStyle/>
          <a:p>
            <a:r>
              <a:rPr lang="en-US" dirty="0"/>
              <a:t>ABQ to Sydney April 10 through April 12</a:t>
            </a:r>
          </a:p>
          <a:p>
            <a:r>
              <a:rPr lang="en-US" sz="3600" b="1" dirty="0"/>
              <a:t>Sydney April 12 through April 16</a:t>
            </a:r>
          </a:p>
          <a:p>
            <a:r>
              <a:rPr lang="en-US" sz="3600" b="1" dirty="0" err="1"/>
              <a:t>Coonabarabran</a:t>
            </a:r>
            <a:r>
              <a:rPr lang="en-US" sz="3600" b="1" dirty="0"/>
              <a:t> April 16 to April 24</a:t>
            </a:r>
          </a:p>
          <a:p>
            <a:r>
              <a:rPr lang="en-US" dirty="0"/>
              <a:t>Sydney April 24 through April 25</a:t>
            </a:r>
          </a:p>
          <a:p>
            <a:r>
              <a:rPr lang="en-US" dirty="0"/>
              <a:t>Sydney to ABQ April 25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alan\pictures\2015 Australia\IMG_26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alan\pictures\2015 Australia\IMG_23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alan\pictures\2015 Australia\IMG_23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alan\pictures\2015 Australia\IMG_23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alan\pictures\2015 Australia\IMG_23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alan\pictures\2015 Australia\IMG_23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alan\pictures\2015 Australia\IMG_25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alan\pictures\2015 Australia\IMG_25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alan\pictures\2015 Australia\IMG_25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alan\pictures\2015 Australia\IMG_23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Attended the 2015 </a:t>
            </a:r>
            <a:r>
              <a:rPr lang="en-US" dirty="0" err="1"/>
              <a:t>OzSky</a:t>
            </a:r>
            <a:r>
              <a:rPr lang="en-US" dirty="0"/>
              <a:t> Star Safari, aka the Deepest South Texas Star Safari</a:t>
            </a:r>
          </a:p>
          <a:p>
            <a:endParaRPr lang="en-US" dirty="0"/>
          </a:p>
          <a:p>
            <a:r>
              <a:rPr lang="en-US" dirty="0" err="1"/>
              <a:t>OzSky's</a:t>
            </a:r>
            <a:r>
              <a:rPr lang="en-US" dirty="0"/>
              <a:t> primary aim is to enable astronomers from the Northern Hemisphere to observe southern skies through a number of local, large, high quality telescopes.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alan\pictures\2015 Australia\IMG_23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/>
              <a:t>Subliminal Message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2895600"/>
            <a:ext cx="82296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Southern skies!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OzSky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Spring 2017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alan\pictures\2015 Australia\IMG_25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OzSky</a:t>
            </a:r>
            <a:r>
              <a:rPr lang="en-US" dirty="0"/>
              <a:t>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Housing on site (three person per room)</a:t>
            </a:r>
          </a:p>
          <a:p>
            <a:r>
              <a:rPr lang="en-US" dirty="0"/>
              <a:t>1 queen, 1 single and 4 bunk beds </a:t>
            </a:r>
          </a:p>
          <a:p>
            <a:r>
              <a:rPr lang="en-US" dirty="0"/>
              <a:t>Kitchenette in room</a:t>
            </a:r>
          </a:p>
          <a:p>
            <a:r>
              <a:rPr lang="en-US" dirty="0"/>
              <a:t>Dinner on site, </a:t>
            </a:r>
            <a:r>
              <a:rPr lang="en-US" dirty="0" err="1"/>
              <a:t>brekkie</a:t>
            </a:r>
            <a:r>
              <a:rPr lang="en-US" dirty="0"/>
              <a:t> on your own</a:t>
            </a:r>
          </a:p>
          <a:p>
            <a:r>
              <a:rPr lang="en-US" dirty="0"/>
              <a:t>Excellent east and west skies, good south and north skies</a:t>
            </a:r>
          </a:p>
          <a:p>
            <a:r>
              <a:rPr lang="en-US" dirty="0"/>
              <a:t>Weather – tropical depression (just short of a typhoon)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/>
              <a:t>Siding Spring Observatory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saa.anu.edu.au/files/styles/acton_gallery_scale/public/dsc_6476.jpg?itok=jx-D3M9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81000"/>
            <a:ext cx="9115425" cy="60960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alan\pictures\2015 Australia\Gordon\AAT\IMG_04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alan\pictures\2015 Australia\IMG_237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alan\pictures\2015 Australia\Larry\Australia 2015 5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alan\pictures\2015 Australia\Gordon\AAT\IMG_04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OzSky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provided telescopes (one 30”, two 25”, four 18”, one 18” UC, and one 15” UC)</a:t>
            </a:r>
          </a:p>
          <a:p>
            <a:r>
              <a:rPr lang="en-US" dirty="0"/>
              <a:t>They organized lodging at a dark site</a:t>
            </a:r>
          </a:p>
          <a:p>
            <a:r>
              <a:rPr lang="en-US" dirty="0"/>
              <a:t>They organized dinners</a:t>
            </a:r>
          </a:p>
          <a:p>
            <a:r>
              <a:rPr lang="en-US" dirty="0"/>
              <a:t>They gave us direction through “how to” e-mails about once per month.</a:t>
            </a:r>
          </a:p>
          <a:p>
            <a:r>
              <a:rPr lang="en-US" dirty="0"/>
              <a:t>This was one of the best run star parties I have ever attended.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alan\pictures\2015 Australia\Larry\Australia 2015 5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alan\pictures\2015 Australia\Gordon\AAT\IMG_04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alan\pictures\2015 Australia\Larry\Australia 2015 5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Siding springs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3.9 Meter Anglo Australian Telescope</a:t>
            </a:r>
          </a:p>
          <a:p>
            <a:r>
              <a:rPr lang="en-US" dirty="0"/>
              <a:t>1.2 Meter, 2 Meter, 1.3 Meter, 2.3 Meter</a:t>
            </a:r>
          </a:p>
          <a:p>
            <a:r>
              <a:rPr lang="en-US" dirty="0"/>
              <a:t>Vela pulsar discovered in 1977, proof supernova can create pulsars</a:t>
            </a:r>
          </a:p>
          <a:p>
            <a:r>
              <a:rPr lang="en-US" dirty="0"/>
              <a:t>Beautiful visitors center.  Telescope tours.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iTelescope</a:t>
            </a:r>
            <a:endParaRPr lang="en-US" dirty="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alan\pictures\2015 Australia\IMG_24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alan\pictures\2015 Australia\Gordon\iTelescope\IMG_04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alan\pictures\2015 Australia\Alan\IMG_24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iTelescope</a:t>
            </a:r>
            <a:r>
              <a:rPr lang="en-US" dirty="0"/>
              <a:t>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Telescope.Net</a:t>
            </a:r>
            <a:r>
              <a:rPr lang="en-US" dirty="0"/>
              <a:t> is the world’s premier network of Internet connected telescopes, allowing members to take astronomical images of the night sky for the purposes of education, scientific research and astrophotography.</a:t>
            </a:r>
          </a:p>
          <a:p>
            <a:r>
              <a:rPr lang="en-US" dirty="0"/>
              <a:t>9 telescopes</a:t>
            </a:r>
          </a:p>
          <a:p>
            <a:r>
              <a:rPr lang="en-US" dirty="0"/>
              <a:t>Remote telescopes in New Mexico, Spain and Australia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2011362"/>
          </a:xfrm>
        </p:spPr>
        <p:txBody>
          <a:bodyPr>
            <a:normAutofit/>
          </a:bodyPr>
          <a:lstStyle/>
          <a:p>
            <a:r>
              <a:rPr lang="en-US" sz="4800" dirty="0"/>
              <a:t>Australia Telescope</a:t>
            </a:r>
            <a:br>
              <a:rPr lang="en-US" sz="4800" dirty="0"/>
            </a:br>
            <a:r>
              <a:rPr lang="en-US" sz="4800" dirty="0"/>
              <a:t>Compact Array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Lachlan MacDonald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John </a:t>
            </a:r>
            <a:r>
              <a:rPr lang="en-US" dirty="0" err="1"/>
              <a:t>Bambury</a:t>
            </a:r>
            <a:endParaRPr lang="en-US" dirty="0"/>
          </a:p>
          <a:p>
            <a:r>
              <a:rPr lang="en-US" dirty="0"/>
              <a:t>Andrew Murrell</a:t>
            </a:r>
          </a:p>
          <a:p>
            <a:r>
              <a:rPr lang="en-US" dirty="0"/>
              <a:t>Tony Buckley</a:t>
            </a:r>
          </a:p>
          <a:p>
            <a:r>
              <a:rPr lang="en-US" dirty="0"/>
              <a:t>Anne Adkins</a:t>
            </a:r>
          </a:p>
          <a:p>
            <a:r>
              <a:rPr lang="en-US" dirty="0"/>
              <a:t>Gary </a:t>
            </a:r>
            <a:r>
              <a:rPr lang="en-US" dirty="0" err="1"/>
              <a:t>Kopff</a:t>
            </a:r>
            <a:endParaRPr lang="en-US" dirty="0"/>
          </a:p>
          <a:p>
            <a:r>
              <a:rPr lang="en-US" dirty="0"/>
              <a:t>Mai Tran</a:t>
            </a:r>
          </a:p>
          <a:p>
            <a:r>
              <a:rPr lang="en-US" dirty="0"/>
              <a:t>James Pierce</a:t>
            </a:r>
          </a:p>
          <a:p>
            <a:r>
              <a:rPr lang="en-US" dirty="0"/>
              <a:t>Alex Pierce</a:t>
            </a:r>
          </a:p>
          <a:p>
            <a:r>
              <a:rPr lang="en-US" dirty="0"/>
              <a:t>Donna Burton</a:t>
            </a:r>
          </a:p>
        </p:txBody>
      </p:sp>
      <p:sp>
        <p:nvSpPr>
          <p:cNvPr id="98308" name="AutoShape 4" descr="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2362200"/>
            <a:ext cx="29337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alan\pictures\2015 Australia\IMG_25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8/CSIRO_ScienceImage_3881_Five_Antennas_at_Narrabr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458200" cy="689682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alan\pictures\2015 Australia\IMG_25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alan\pictures\2015 Australia\IMG_25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alan\pictures\2015 Australia\IMG_25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alan\pictures\2015 Australia\IMG_25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4275" name="Picture 3" descr="C:\alan\pictures\2015 Australia\IMG_25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alan\pictures\2015 Australia\IMG_25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Australian Telescope Compact Array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Six identical 22 meter radio dishes</a:t>
            </a:r>
          </a:p>
          <a:p>
            <a:r>
              <a:rPr lang="en-US" dirty="0"/>
              <a:t>We climbed into the instrument room and then the dish</a:t>
            </a:r>
          </a:p>
          <a:p>
            <a:r>
              <a:rPr lang="en-US" dirty="0"/>
              <a:t>Kangaroos all over the grounds</a:t>
            </a:r>
          </a:p>
          <a:p>
            <a:r>
              <a:rPr lang="en-US" dirty="0"/>
              <a:t>Of the 10 most poisonous snakes in the world, 15 are in Australia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/>
              <a:t>Subliminal Message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2895600"/>
            <a:ext cx="82296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Southern eye candy!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OzSky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Spring 2017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Southern Skies </a:t>
            </a:r>
            <a:br>
              <a:rPr lang="en-US" dirty="0"/>
            </a:br>
            <a:r>
              <a:rPr lang="en-US" dirty="0"/>
              <a:t>Eye Candy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How-to e-mails from Lachlan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Volunteer Introductions – July 2014</a:t>
            </a:r>
          </a:p>
          <a:p>
            <a:r>
              <a:rPr lang="en-US" dirty="0"/>
              <a:t>Planning your trip – August 2014</a:t>
            </a:r>
          </a:p>
          <a:p>
            <a:r>
              <a:rPr lang="en-US" dirty="0"/>
              <a:t>Booking and Logistics – September 2014</a:t>
            </a:r>
          </a:p>
          <a:p>
            <a:r>
              <a:rPr lang="en-US" dirty="0"/>
              <a:t>Observing at </a:t>
            </a:r>
            <a:r>
              <a:rPr lang="en-US" dirty="0" err="1"/>
              <a:t>OzSky</a:t>
            </a:r>
            <a:r>
              <a:rPr lang="en-US" dirty="0"/>
              <a:t> – October 2014</a:t>
            </a:r>
          </a:p>
          <a:p>
            <a:r>
              <a:rPr lang="en-US" dirty="0"/>
              <a:t>Climate and Weather – November 2014</a:t>
            </a:r>
          </a:p>
          <a:p>
            <a:r>
              <a:rPr lang="en-US" dirty="0"/>
              <a:t>Optional Day Trips – December 2014</a:t>
            </a:r>
          </a:p>
          <a:p>
            <a:r>
              <a:rPr lang="en-US" dirty="0"/>
              <a:t>Southern Skies Eye Candy – January 2015</a:t>
            </a:r>
          </a:p>
          <a:p>
            <a:r>
              <a:rPr lang="en-US" dirty="0"/>
              <a:t>Transportation within Australia – February 2015</a:t>
            </a:r>
          </a:p>
          <a:p>
            <a:r>
              <a:rPr lang="en-US" dirty="0"/>
              <a:t>Pre-event communication and party – March 2015</a:t>
            </a:r>
          </a:p>
          <a:p>
            <a:r>
              <a:rPr lang="en-US" dirty="0"/>
              <a:t>Last minute reminders – March 2015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alan\pictures\2015 Australia\IMG_25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Southern Milky Way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Photo Taken at </a:t>
            </a:r>
            <a:r>
              <a:rPr lang="en-US" dirty="0" err="1">
                <a:solidFill>
                  <a:schemeClr val="bg1"/>
                </a:solidFill>
              </a:rPr>
              <a:t>OzSky</a:t>
            </a:r>
            <a:r>
              <a:rPr lang="en-US" dirty="0">
                <a:solidFill>
                  <a:schemeClr val="bg1"/>
                </a:solidFill>
              </a:rPr>
              <a:t> 2015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Notice telescopes in lower right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zSky15 - Sag-Scor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52578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Scorpius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Libra</a:t>
            </a:r>
          </a:p>
          <a:p>
            <a:r>
              <a:rPr lang="en-US" dirty="0">
                <a:solidFill>
                  <a:schemeClr val="bg1"/>
                </a:solidFill>
              </a:rPr>
              <a:t>Lupus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Scorpius</a:t>
            </a:r>
            <a:r>
              <a:rPr lang="en-US" dirty="0"/>
              <a:t>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Scorpius</a:t>
            </a:r>
            <a:r>
              <a:rPr lang="en-US" dirty="0"/>
              <a:t>, Libra, Lupus</a:t>
            </a:r>
          </a:p>
          <a:p>
            <a:r>
              <a:rPr lang="en-US" dirty="0"/>
              <a:t>M7</a:t>
            </a:r>
          </a:p>
          <a:p>
            <a:r>
              <a:rPr lang="en-US" dirty="0"/>
              <a:t>Looking east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E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5638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Emu in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Aboriginal  consolation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 in the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Aboriginal constellation</a:t>
            </a:r>
          </a:p>
          <a:p>
            <a:r>
              <a:rPr lang="en-US" dirty="0"/>
              <a:t>Defined by dark nebula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Cr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56782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Pointer stars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And Crux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Centau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56782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Centaurus</a:t>
            </a:r>
            <a:r>
              <a:rPr lang="en-US" dirty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eye candy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Sky15 - Centau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276600" y="15240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Words>1271</Words>
  <Application>Microsoft Office PowerPoint</Application>
  <PresentationFormat>On-screen Show (4:3)</PresentationFormat>
  <Paragraphs>226</Paragraphs>
  <Slides>131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4" baseType="lpstr">
      <vt:lpstr>Arial</vt:lpstr>
      <vt:lpstr>Calibri</vt:lpstr>
      <vt:lpstr>Office Theme</vt:lpstr>
      <vt:lpstr>The Skies Down Under</vt:lpstr>
      <vt:lpstr>PowerPoint Presentation</vt:lpstr>
      <vt:lpstr>Subliminal Message</vt:lpstr>
      <vt:lpstr>PowerPoint Presentation</vt:lpstr>
      <vt:lpstr>Where and When 2015</vt:lpstr>
      <vt:lpstr>How</vt:lpstr>
      <vt:lpstr>Why OzSky?</vt:lpstr>
      <vt:lpstr>Volunteers</vt:lpstr>
      <vt:lpstr>How-to e-mails from Lachlan</vt:lpstr>
      <vt:lpstr>PowerPoint Presentation</vt:lpstr>
      <vt:lpstr>PowerPoint Presentation</vt:lpstr>
      <vt:lpstr>Getting there</vt:lpstr>
      <vt:lpstr>PowerPoint Presentation</vt:lpstr>
      <vt:lpstr>PowerPoint Presentation</vt:lpstr>
      <vt:lpstr>PowerPoint Presentation</vt:lpstr>
      <vt:lpstr>Flight notes</vt:lpstr>
      <vt:lpstr>Sydney</vt:lpstr>
      <vt:lpstr>PowerPoint Presentation</vt:lpstr>
      <vt:lpstr>PowerPoint Presentation</vt:lpstr>
      <vt:lpstr>PowerPoint Presentation</vt:lpstr>
      <vt:lpstr>PowerPoint Presentation</vt:lpstr>
      <vt:lpstr>Sydney Harbor Bridge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Sydney Opera House notes</vt:lpstr>
      <vt:lpstr>Opera House notes part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Sydney Observatory Notes</vt:lpstr>
      <vt:lpstr>PowerPoint Presentation</vt:lpstr>
      <vt:lpstr>Coonabarabran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Subliminal Message</vt:lpstr>
      <vt:lpstr>PowerPoint Presentation</vt:lpstr>
      <vt:lpstr>OzSky notes</vt:lpstr>
      <vt:lpstr>Siding Spring Observatory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Siding springs notes</vt:lpstr>
      <vt:lpstr>iTelescope</vt:lpstr>
      <vt:lpstr>PowerPoint Presentation</vt:lpstr>
      <vt:lpstr>PowerPoint Presentation</vt:lpstr>
      <vt:lpstr>PowerPoint Presentation</vt:lpstr>
      <vt:lpstr>iTelescope notes</vt:lpstr>
      <vt:lpstr>Australia Telescope Compact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Australian Telescope Compact Array notes</vt:lpstr>
      <vt:lpstr>Subliminal Message</vt:lpstr>
      <vt:lpstr>Southern Skies  Eye Candy</vt:lpstr>
      <vt:lpstr>PowerPoint Presentation</vt:lpstr>
      <vt:lpstr>PowerPoint Presentation</vt:lpstr>
      <vt:lpstr>PowerPoint Presentation</vt:lpstr>
      <vt:lpstr>Scorpius notes</vt:lpstr>
      <vt:lpstr>PowerPoint Presentation</vt:lpstr>
      <vt:lpstr>Emu in the sky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Centaurus A</vt:lpstr>
      <vt:lpstr>PowerPoint Presentation</vt:lpstr>
      <vt:lpstr>PowerPoint Presentation</vt:lpstr>
      <vt:lpstr>PowerPoint Presentation</vt:lpstr>
      <vt:lpstr>PowerPoint Presentation</vt:lpstr>
      <vt:lpstr>Omega Centauri and 47 Tuc</vt:lpstr>
      <vt:lpstr>PowerPoint Presentation</vt:lpstr>
      <vt:lpstr>PowerPoint Presentation</vt:lpstr>
      <vt:lpstr>Jewel box and Coal Sack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Eta Carinae nebula</vt:lpstr>
      <vt:lpstr>PowerPoint Presentation</vt:lpstr>
      <vt:lpstr>PowerPoint Presentation</vt:lpstr>
      <vt:lpstr>Homunculus in Eta Carinae</vt:lpstr>
      <vt:lpstr>PowerPoint Presentation</vt:lpstr>
      <vt:lpstr>PowerPoint Presentation</vt:lpstr>
      <vt:lpstr>PowerPoint Presentation</vt:lpstr>
      <vt:lpstr>LMC notes</vt:lpstr>
      <vt:lpstr>Tarantula Nebula notes</vt:lpstr>
      <vt:lpstr>Numbers</vt:lpstr>
      <vt:lpstr>PowerPoint Presentation</vt:lpstr>
      <vt:lpstr>No longer subliminal Message</vt:lpstr>
      <vt:lpstr>Movie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</dc:creator>
  <cp:lastModifiedBy>Alan</cp:lastModifiedBy>
  <cp:revision>141</cp:revision>
  <dcterms:created xsi:type="dcterms:W3CDTF">2006-08-16T00:00:00Z</dcterms:created>
  <dcterms:modified xsi:type="dcterms:W3CDTF">2019-10-20T17:21:16Z</dcterms:modified>
</cp:coreProperties>
</file>